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84" r:id="rId5"/>
    <p:sldId id="286" r:id="rId6"/>
    <p:sldId id="259" r:id="rId7"/>
    <p:sldId id="260" r:id="rId8"/>
    <p:sldId id="312" r:id="rId9"/>
    <p:sldId id="313" r:id="rId10"/>
    <p:sldId id="285" r:id="rId11"/>
    <p:sldId id="261" r:id="rId12"/>
    <p:sldId id="333" r:id="rId13"/>
    <p:sldId id="278" r:id="rId14"/>
    <p:sldId id="263" r:id="rId15"/>
    <p:sldId id="287" r:id="rId16"/>
    <p:sldId id="264" r:id="rId17"/>
    <p:sldId id="288" r:id="rId18"/>
    <p:sldId id="266" r:id="rId19"/>
    <p:sldId id="267" r:id="rId20"/>
    <p:sldId id="265" r:id="rId21"/>
    <p:sldId id="273" r:id="rId22"/>
    <p:sldId id="281" r:id="rId23"/>
    <p:sldId id="269" r:id="rId24"/>
    <p:sldId id="274" r:id="rId25"/>
    <p:sldId id="272" r:id="rId26"/>
    <p:sldId id="289" r:id="rId27"/>
  </p:sldIdLst>
  <p:sldSz cx="9144000" cy="6858000" type="screen4x3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0" autoAdjust="0"/>
    <p:restoredTop sz="95748" autoAdjust="0"/>
  </p:normalViewPr>
  <p:slideViewPr>
    <p:cSldViewPr>
      <p:cViewPr varScale="1">
        <p:scale>
          <a:sx n="104" d="100"/>
          <a:sy n="104" d="100"/>
        </p:scale>
        <p:origin x="15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496" y="0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829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496" y="9433829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B5E664D7-DFE0-4F82-9672-CFCA11C897C7}" type="slidenum">
              <a:rPr lang="en-AU" smtClean="0"/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496" y="0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6125"/>
            <a:ext cx="4962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30" tIns="44115" rIns="88230" bIns="44115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147" y="4716914"/>
            <a:ext cx="5436208" cy="4468899"/>
          </a:xfrm>
          <a:prstGeom prst="rect">
            <a:avLst/>
          </a:prstGeom>
        </p:spPr>
        <p:txBody>
          <a:bodyPr vert="horz" lIns="88230" tIns="44115" rIns="88230" bIns="44115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829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496" y="9433829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en-AU" altLang="en-US"/>
              <a:t>Design in the Functional Domain is a design methodology in which the design elements</a:t>
            </a:r>
            <a:endParaRPr lang="en-AU" altLang="en-US"/>
          </a:p>
          <a:p>
            <a:r>
              <a:rPr lang="en-AU" altLang="en-US"/>
              <a:t>are functional elements and the end result is a system of functional elements that</a:t>
            </a:r>
            <a:endParaRPr lang="en-AU" altLang="en-US"/>
          </a:p>
          <a:p>
            <a:r>
              <a:rPr lang="en-AU" altLang="en-US"/>
              <a:t>provides a operational service that satisfies the stakeholder requirements, and in which the</a:t>
            </a:r>
            <a:endParaRPr lang="en-AU" altLang="en-US"/>
          </a:p>
          <a:p>
            <a:r>
              <a:rPr lang="en-AU" altLang="en-US"/>
              <a:t>design rules ensure that the physical system that results from converting the functional</a:t>
            </a:r>
            <a:endParaRPr lang="en-AU" altLang="en-US"/>
          </a:p>
          <a:p>
            <a:r>
              <a:rPr lang="en-AU" altLang="en-US"/>
              <a:t>elements into physical objects will represent the most cost-effective solution</a:t>
            </a:r>
            <a:endParaRPr lang="en-AU" altLang="en-US"/>
          </a:p>
          <a:p>
            <a:r>
              <a:rPr lang="en-AU" altLang="en-US"/>
              <a:t>to meeting the stakeholder requirements.  [Designing Complex Systems - Erik W. Aslaksen, 2009]</a:t>
            </a:r>
            <a:endParaRPr lang="en-AU" altLang="en-US"/>
          </a:p>
        </p:txBody>
      </p:sp>
      <p:sp>
        <p:nvSpPr>
          <p:cNvPr id="21508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AU" altLang="en-US">
                <a:latin typeface="Times New Roman" panose="02020603050405020304" pitchFamily="18" charset="0"/>
              </a:rPr>
              <a:t>48240 Design and Innovation Fundamentals (c) UTS</a:t>
            </a:r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1509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Autumn 2016</a:t>
            </a:r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AU" altLang="en-US">
                <a:latin typeface="Times New Roman" panose="02020603050405020304" pitchFamily="18" charset="0"/>
              </a:rPr>
              <a:t>John Gardner</a:t>
            </a:r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1511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32EA0F-16AD-4AF1-8BBB-DF4D82F169BB}" type="slidenum">
              <a:rPr lang="en-AU" altLang="en-US" smtClean="0">
                <a:latin typeface="Times New Roman" panose="02020603050405020304" pitchFamily="18" charset="0"/>
              </a:rPr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1ABC76-242B-4EA8-A651-960F92E85A85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4956050"/>
            <a:ext cx="8093365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236" y="5872280"/>
            <a:ext cx="8102210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F08B1-E9E4-40D2-8FE8-073E5CD68D3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5EF1-1572-4C7C-84C4-CA6B839C21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63F8A-6C8C-4B5F-B5C8-4A18434D4C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7D70-2AE6-4E86-A9C7-4E13B37F5F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985720"/>
            <a:ext cx="794066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1F96-CDC1-4DE3-8C17-DA749750953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790" y="527605"/>
            <a:ext cx="671902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443835"/>
            <a:ext cx="6719020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23AE9-1D09-4ECA-B4D2-559352301F5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82D60-DCFB-4E3C-990B-6B260D65EC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31F1-92F2-406E-9F94-4C240AC8607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780719"/>
            <a:ext cx="4123035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391539"/>
            <a:ext cx="4123035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780720"/>
            <a:ext cx="4106566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91540"/>
            <a:ext cx="4106566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053F9-7DA3-4EFC-AAB6-0B666636A3D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088C-8345-49BB-A957-CD1BA2F0D13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58A47-6C27-4549-9EDB-ECBE8A7C35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2D75-BB18-42FF-A8F4-A67A0719488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23AE9-1D09-4ECA-B4D2-559352301F5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hyperlink" Target="mailto:Frank.Jiang@deakin.edu.au" TargetMode="Externa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media10.m4a"/><Relationship Id="rId3" Type="http://schemas.openxmlformats.org/officeDocument/2006/relationships/audio" Target="../media/media10.m4a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microsoft.com/office/2007/relationships/media" Target="../media/media13.m4a"/><Relationship Id="rId4" Type="http://schemas.openxmlformats.org/officeDocument/2006/relationships/audio" Target="../media/media13.m4a"/><Relationship Id="rId3" Type="http://schemas.openxmlformats.org/officeDocument/2006/relationships/image" Target="../media/image5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hyperlink" Target="ppt%20videos\class%2000%20-%20Means-Ends%20Analysis%20for%20Raven's%20-%20Georgia%20Tech%20-%20KBAI_%20Part1.mkv" TargetMode="External"/><Relationship Id="rId1" Type="http://schemas.openxmlformats.org/officeDocument/2006/relationships/hyperlink" Target="https://www.youtube.com/watch?v=K9ISPA1QsnA" TargetMode="Externa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microsoft.com/office/2007/relationships/media" Target="../media/media22.m4a"/><Relationship Id="rId4" Type="http://schemas.openxmlformats.org/officeDocument/2006/relationships/audio" Target="../media/media22.m4a"/><Relationship Id="rId3" Type="http://schemas.openxmlformats.org/officeDocument/2006/relationships/image" Target="../media/image5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microsoft.com/office/2007/relationships/media" Target="../media/media24.m4a"/><Relationship Id="rId4" Type="http://schemas.openxmlformats.org/officeDocument/2006/relationships/audio" Target="../media/media24.m4a"/><Relationship Id="rId3" Type="http://schemas.openxmlformats.org/officeDocument/2006/relationships/image" Target="../media/image5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26.m4a"/><Relationship Id="rId1" Type="http://schemas.openxmlformats.org/officeDocument/2006/relationships/audio" Target="../media/media26.m4a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27.m4a"/><Relationship Id="rId2" Type="http://schemas.openxmlformats.org/officeDocument/2006/relationships/audio" Target="../media/media27.m4a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media5.m4a"/><Relationship Id="rId3" Type="http://schemas.openxmlformats.org/officeDocument/2006/relationships/audio" Target="../media/media5.m4a"/><Relationship Id="rId2" Type="http://schemas.openxmlformats.org/officeDocument/2006/relationships/image" Target="../media/image8.jpeg"/><Relationship Id="rId1" Type="http://schemas.openxmlformats.org/officeDocument/2006/relationships/hyperlink" Target="ppt%20videos\class%2000-%20Brainstorming%20Done%20Right!.mp4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media" Target="../media/media9.m4a"/><Relationship Id="rId3" Type="http://schemas.openxmlformats.org/officeDocument/2006/relationships/audio" Target="../media/media9.m4a"/><Relationship Id="rId2" Type="http://schemas.openxmlformats.org/officeDocument/2006/relationships/image" Target="../media/image9.jpeg"/><Relationship Id="rId1" Type="http://schemas.openxmlformats.org/officeDocument/2006/relationships/hyperlink" Target="ppt%20videos\class%2000%20-%20Santa's%20Dirty%20Socks%20(Divide%20and%20Conquer%20Algorithms).mk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9086"/>
            <a:ext cx="7543800" cy="1143000"/>
          </a:xfrm>
        </p:spPr>
        <p:txBody>
          <a:bodyPr>
            <a:normAutofit/>
          </a:bodyPr>
          <a:lstStyle/>
          <a:p>
            <a:r>
              <a:rPr lang="en-AU" sz="4000" dirty="0"/>
              <a:t>Thinking Technology And Design</a:t>
            </a:r>
            <a:endParaRPr lang="en-US" sz="40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>
              <a:buNone/>
            </a:pPr>
            <a:r>
              <a:rPr lang="en-US" sz="3200" i="1" dirty="0">
                <a:solidFill>
                  <a:srgbClr val="659200"/>
                </a:solidFill>
                <a:latin typeface="+mj-lt"/>
                <a:ea typeface="+mj-ea"/>
                <a:cs typeface="+mj-cs"/>
              </a:rPr>
              <a:t>Problem Solving Techniques</a:t>
            </a:r>
            <a:endParaRPr lang="en-US" sz="3200" i="1" dirty="0">
              <a:solidFill>
                <a:srgbClr val="659200"/>
              </a:solidFill>
              <a:latin typeface="+mj-lt"/>
              <a:ea typeface="+mj-ea"/>
              <a:cs typeface="+mj-cs"/>
            </a:endParaRPr>
          </a:p>
          <a:p>
            <a:pPr>
              <a:buNone/>
            </a:pP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Page </a:t>
            </a:r>
            <a:fld id="{E14EBE8A-322D-416F-8548-C437B9B561E9}" type="slidenum">
              <a:rPr lang="en-AU" dirty="0" smtClean="0"/>
            </a:fld>
            <a:endParaRPr lang="en-AU" dirty="0"/>
          </a:p>
        </p:txBody>
      </p:sp>
      <p:pic>
        <p:nvPicPr>
          <p:cNvPr id="6" name="Picture 2" descr="https://d3q6qq2zt8nhwv.cloudfront.net/351/large-ico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924677"/>
            <a:ext cx="3181350" cy="1791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8738" y="5297524"/>
            <a:ext cx="5111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rPr>
              <a:t>Dr</a:t>
            </a:r>
            <a:r>
              <a:rPr lang="en-GB" altLang="zh-CN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rPr>
              <a:t>. Frank Jiang </a:t>
            </a:r>
            <a:endParaRPr lang="en-US" altLang="zh-CN" dirty="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a:endParaRPr>
          </a:p>
          <a:p>
            <a:r>
              <a:rPr lang="en-US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rPr>
              <a:t>Email: </a:t>
            </a:r>
            <a:r>
              <a:rPr lang="en-US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hlinkClick r:id="rId2"/>
              </a:rPr>
              <a:t>Frank.Jiang@deakin.edu.au</a:t>
            </a:r>
            <a:endParaRPr lang="en-US" dirty="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a:endParaRPr>
          </a:p>
          <a:p>
            <a:endParaRPr lang="en-US" dirty="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a:endParaRPr>
          </a:p>
          <a:p>
            <a:endParaRPr lang="en-US" dirty="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9000" y="4343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ChangeArrowheads="1"/>
          </p:cNvSpPr>
          <p:nvPr/>
        </p:nvSpPr>
        <p:spPr bwMode="auto">
          <a:xfrm>
            <a:off x="0" y="333375"/>
            <a:ext cx="9144000" cy="23749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AU" altLang="en-US" sz="240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9D9EC5-A527-4848-BFA1-93DBA452A3EF}" type="slidenum">
              <a:rPr lang="en-US" altLang="en-US" sz="1400" smtClean="0"/>
            </a:fld>
            <a:endParaRPr lang="en-US" altLang="en-US" sz="140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2349500"/>
            <a:ext cx="9072562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04800"/>
            <a:ext cx="64674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58738" y="188913"/>
            <a:ext cx="20161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</a:rPr>
              <a:t>Function Structure </a:t>
            </a:r>
            <a:endParaRPr lang="en-US" altLang="en-US" sz="240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99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</a:rPr>
              <a:t>Automatic Washing Machine</a:t>
            </a:r>
            <a:endParaRPr lang="en-AU" altLang="en-US" sz="2400">
              <a:solidFill>
                <a:srgbClr val="000099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Divide and Conquer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768475"/>
            <a:ext cx="7696200" cy="4953000"/>
          </a:xfrm>
        </p:spPr>
        <p:txBody>
          <a:bodyPr>
            <a:normAutofit lnSpcReduction="10000"/>
          </a:bodyPr>
          <a:lstStyle/>
          <a:p>
            <a:r>
              <a:rPr lang="en-AU" u="sng" dirty="0"/>
              <a:t>IT Example: Developing a Computer Application</a:t>
            </a:r>
            <a:endParaRPr lang="en-AU" u="sng" dirty="0"/>
          </a:p>
          <a:p>
            <a:pPr lvl="1"/>
            <a:r>
              <a:rPr lang="en-AU" dirty="0"/>
              <a:t>One application normally has many features.</a:t>
            </a:r>
            <a:br>
              <a:rPr lang="en-AU" dirty="0"/>
            </a:br>
            <a:r>
              <a:rPr lang="en-AU" dirty="0"/>
              <a:t>For example, PowerPoint has:</a:t>
            </a:r>
            <a:endParaRPr lang="en-AU" dirty="0"/>
          </a:p>
          <a:p>
            <a:pPr lvl="2"/>
            <a:r>
              <a:rPr lang="en-AU" dirty="0"/>
              <a:t>Many features in its menu system</a:t>
            </a:r>
            <a:endParaRPr lang="en-AU" dirty="0"/>
          </a:p>
          <a:p>
            <a:pPr lvl="2"/>
            <a:r>
              <a:rPr lang="en-AU" dirty="0"/>
              <a:t>Design mode features</a:t>
            </a:r>
            <a:endParaRPr lang="en-AU" dirty="0"/>
          </a:p>
          <a:p>
            <a:pPr lvl="2"/>
            <a:r>
              <a:rPr lang="en-AU" dirty="0"/>
              <a:t>Slide show mode features</a:t>
            </a:r>
            <a:endParaRPr lang="en-AU" dirty="0"/>
          </a:p>
          <a:p>
            <a:pPr lvl="1"/>
            <a:r>
              <a:rPr lang="en-AU" dirty="0"/>
              <a:t>Each feature:</a:t>
            </a:r>
            <a:endParaRPr lang="en-AU" dirty="0"/>
          </a:p>
          <a:p>
            <a:pPr lvl="2"/>
            <a:r>
              <a:rPr lang="en-AU" dirty="0"/>
              <a:t>Is a smaller problem, and</a:t>
            </a:r>
            <a:endParaRPr lang="en-AU" dirty="0"/>
          </a:p>
          <a:p>
            <a:pPr lvl="2"/>
            <a:r>
              <a:rPr lang="en-AU" dirty="0"/>
              <a:t>Might have several sub-features.</a:t>
            </a:r>
            <a:endParaRPr lang="en-AU" dirty="0"/>
          </a:p>
          <a:p>
            <a:pPr lvl="1"/>
            <a:r>
              <a:rPr lang="en-AU" dirty="0"/>
              <a:t>Each sub-feature is a smaller problem, and so on.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772400" y="3810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Hypothesis Testing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569013" y="1749245"/>
            <a:ext cx="7543800" cy="4525963"/>
          </a:xfrm>
        </p:spPr>
        <p:txBody>
          <a:bodyPr/>
          <a:lstStyle/>
          <a:p>
            <a:r>
              <a:rPr lang="en-AU" dirty="0"/>
              <a:t>Assume a possible explanation to a problem and try to prove/disprove that assumption</a:t>
            </a:r>
            <a:endParaRPr lang="en-AU" dirty="0"/>
          </a:p>
          <a:p>
            <a:pPr>
              <a:buNone/>
            </a:pPr>
            <a:endParaRPr lang="en-AU" sz="1600" dirty="0"/>
          </a:p>
          <a:p>
            <a:pPr>
              <a:buNone/>
            </a:pPr>
            <a:r>
              <a:rPr lang="en-AU" dirty="0"/>
              <a:t>Example: Take the problem of not enough qualified people to fill IT jobs</a:t>
            </a:r>
            <a:br>
              <a:rPr lang="en-AU" dirty="0"/>
            </a:br>
            <a:r>
              <a:rPr lang="en-AU" dirty="0">
                <a:solidFill>
                  <a:srgbClr val="FF0000"/>
                </a:solidFill>
              </a:rPr>
              <a:t>(Why is this a problem?)</a:t>
            </a:r>
            <a:endParaRPr lang="en-AU" dirty="0">
              <a:solidFill>
                <a:srgbClr val="FF0000"/>
              </a:solidFill>
            </a:endParaRPr>
          </a:p>
          <a:p>
            <a:r>
              <a:rPr lang="en-AU" dirty="0"/>
              <a:t>Assumption – the number of IT graduates is low compared to advertised IT positions</a:t>
            </a:r>
            <a:endParaRPr lang="en-AU" dirty="0"/>
          </a:p>
          <a:p>
            <a:r>
              <a:rPr lang="en-AU" dirty="0"/>
              <a:t>How would you prove this?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086600" y="2512770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086600" y="378669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7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7297" y="1905000"/>
            <a:ext cx="72390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If we look at something as common as PowerPoint.</a:t>
            </a:r>
            <a:endParaRPr lang="en-AU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Many aspects to the interface</a:t>
            </a:r>
            <a:endParaRPr lang="en-A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/>
              <a:t>Big text area</a:t>
            </a:r>
            <a:endParaRPr lang="en-A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/>
              <a:t>Small thumbnails</a:t>
            </a:r>
            <a:endParaRPr lang="en-A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/>
              <a:t>Uses videos/images</a:t>
            </a:r>
            <a:endParaRPr lang="en-A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AU" dirty="0"/>
              <a:t>Dozens of menu’s and sub menu’s</a:t>
            </a:r>
            <a:endParaRPr lang="en-AU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AU" dirty="0"/>
              <a:t>The font section alone there is a dozen ways to change the font.</a:t>
            </a:r>
            <a:br>
              <a:rPr lang="en-AU" dirty="0"/>
            </a:br>
            <a:endParaRPr lang="en-AU" dirty="0"/>
          </a:p>
        </p:txBody>
      </p:sp>
      <p:sp>
        <p:nvSpPr>
          <p:cNvPr id="3" name="Cloud Callout 2"/>
          <p:cNvSpPr/>
          <p:nvPr/>
        </p:nvSpPr>
        <p:spPr>
          <a:xfrm>
            <a:off x="5896324" y="2519149"/>
            <a:ext cx="3086100" cy="1752600"/>
          </a:xfrm>
          <a:prstGeom prst="cloudCallout">
            <a:avLst>
              <a:gd name="adj1" fmla="val -70963"/>
              <a:gd name="adj2" fmla="val 236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AU" dirty="0"/>
              <a:t>Lots of programmers needed for each problem!</a:t>
            </a:r>
            <a:endParaRPr lang="en-AU" dirty="0"/>
          </a:p>
        </p:txBody>
      </p:sp>
      <p:pic>
        <p:nvPicPr>
          <p:cNvPr id="8194" name="Picture 2" descr="http://img.bhs4.com/63/a/63ad96878b4ba62b1f196045eb3be75776c8738e_large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8" y="5255418"/>
            <a:ext cx="1646238" cy="1283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00794" y="1600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Means-ends Analysis (</a:t>
            </a:r>
            <a:r>
              <a:rPr lang="en-AU" dirty="0">
                <a:hlinkClick r:id="rId1"/>
              </a:rPr>
              <a:t>v</a:t>
            </a:r>
            <a:r>
              <a:rPr lang="en-AU" dirty="0">
                <a:hlinkClick r:id="rId2" tooltip="" action="ppaction://hlinkfile"/>
              </a:rPr>
              <a:t>ide</a:t>
            </a:r>
            <a:r>
              <a:rPr lang="en-AU" dirty="0">
                <a:hlinkClick r:id="rId1"/>
              </a:rPr>
              <a:t>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850603"/>
            <a:ext cx="7239000" cy="4525963"/>
          </a:xfrm>
        </p:spPr>
        <p:txBody>
          <a:bodyPr/>
          <a:lstStyle/>
          <a:p>
            <a:r>
              <a:rPr lang="en-AU" dirty="0"/>
              <a:t>Choosing an action at each step to move closer to the goal.</a:t>
            </a:r>
            <a:endParaRPr lang="en-AU" dirty="0"/>
          </a:p>
          <a:p>
            <a:pPr>
              <a:buNone/>
            </a:pPr>
            <a:endParaRPr lang="en-AU" sz="1600" dirty="0"/>
          </a:p>
          <a:p>
            <a:pPr>
              <a:buNone/>
            </a:pPr>
            <a:r>
              <a:rPr lang="en-AU" dirty="0"/>
              <a:t>IT Example: Artificial Intelligence</a:t>
            </a:r>
            <a:endParaRPr lang="en-AU" dirty="0"/>
          </a:p>
          <a:p>
            <a:r>
              <a:rPr lang="en-AU" dirty="0"/>
              <a:t>AI systems such as Artificial Neural Networks usually involve some repetitive training in order to learn.</a:t>
            </a:r>
            <a:endParaRPr lang="en-AU" dirty="0"/>
          </a:p>
          <a:p>
            <a:r>
              <a:rPr lang="en-AU" dirty="0"/>
              <a:t>For a face recognition system, each training step is expected to update the AI system to better recognise a face.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Means-ends Analysis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01670" y="1676400"/>
            <a:ext cx="71628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AU" dirty="0"/>
              <a:t>An example of means-end analysis algorithm.</a:t>
            </a:r>
            <a:endParaRPr lang="en-AU" dirty="0"/>
          </a:p>
          <a:p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Until the </a:t>
            </a:r>
            <a:r>
              <a:rPr lang="en-AU" dirty="0">
                <a:solidFill>
                  <a:srgbClr val="FF0000"/>
                </a:solidFill>
              </a:rPr>
              <a:t>goal is reached </a:t>
            </a:r>
            <a:r>
              <a:rPr lang="en-AU" dirty="0"/>
              <a:t>or no more procedures are available:</a:t>
            </a:r>
            <a:endParaRPr lang="en-AU" dirty="0"/>
          </a:p>
          <a:p>
            <a:pPr marL="971550" lvl="1" indent="-514350">
              <a:buFont typeface="+mj-lt"/>
              <a:buAutoNum type="romanUcPeriod"/>
            </a:pPr>
            <a:r>
              <a:rPr lang="en-AU" dirty="0"/>
              <a:t>Describe the current state, the goal state and the </a:t>
            </a:r>
            <a:r>
              <a:rPr lang="en-AU" dirty="0">
                <a:solidFill>
                  <a:srgbClr val="FF0000"/>
                </a:solidFill>
              </a:rPr>
              <a:t>differences </a:t>
            </a:r>
            <a:r>
              <a:rPr lang="en-AU" dirty="0"/>
              <a:t>between the two.</a:t>
            </a:r>
            <a:endParaRPr lang="en-AU" dirty="0"/>
          </a:p>
          <a:p>
            <a:pPr marL="914400" lvl="1" indent="-457200">
              <a:buFont typeface="+mj-lt"/>
              <a:buAutoNum type="romanUcPeriod"/>
            </a:pPr>
            <a:r>
              <a:rPr lang="en-AU" dirty="0"/>
              <a:t>Use the </a:t>
            </a:r>
            <a:r>
              <a:rPr lang="en-AU" dirty="0">
                <a:solidFill>
                  <a:srgbClr val="FF0000"/>
                </a:solidFill>
              </a:rPr>
              <a:t>difference </a:t>
            </a:r>
            <a:r>
              <a:rPr lang="en-AU" dirty="0"/>
              <a:t>to describe a procedure that will hopefully get nearer to goal.</a:t>
            </a:r>
            <a:endParaRPr lang="en-AU" dirty="0"/>
          </a:p>
          <a:p>
            <a:pPr marL="914400" lvl="1" indent="-457200">
              <a:buFont typeface="+mj-lt"/>
              <a:buAutoNum type="romanUcPeriod"/>
            </a:pPr>
            <a:r>
              <a:rPr lang="en-AU" dirty="0"/>
              <a:t>Use the procedure and update current state.</a:t>
            </a:r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If goal is reached then </a:t>
            </a:r>
            <a:r>
              <a:rPr lang="en-AU" b="1" dirty="0">
                <a:solidFill>
                  <a:srgbClr val="FF0000"/>
                </a:solidFill>
              </a:rPr>
              <a:t>success</a:t>
            </a:r>
            <a:r>
              <a:rPr lang="en-AU" dirty="0"/>
              <a:t> otherwise </a:t>
            </a:r>
            <a:r>
              <a:rPr lang="en-AU" b="1" dirty="0">
                <a:solidFill>
                  <a:srgbClr val="FF0000"/>
                </a:solidFill>
              </a:rPr>
              <a:t>fail</a:t>
            </a:r>
            <a:r>
              <a:rPr lang="en-AU" dirty="0"/>
              <a:t>.</a:t>
            </a:r>
            <a:endParaRPr lang="en-AU" dirty="0"/>
          </a:p>
          <a:p>
            <a:endParaRPr lang="en-AU" dirty="0"/>
          </a:p>
          <a:p>
            <a:pPr>
              <a:buNone/>
            </a:pPr>
            <a:endParaRPr lang="en-AU" sz="1600" dirty="0"/>
          </a:p>
        </p:txBody>
      </p:sp>
      <p:sp>
        <p:nvSpPr>
          <p:cNvPr id="3" name="Flowchart: Punched Tape 2"/>
          <p:cNvSpPr/>
          <p:nvPr/>
        </p:nvSpPr>
        <p:spPr>
          <a:xfrm>
            <a:off x="2209800" y="5257800"/>
            <a:ext cx="5486400" cy="1143000"/>
          </a:xfrm>
          <a:prstGeom prst="flowChartPunched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AU" dirty="0"/>
              <a:t>In a travel problem the current state and the goal state are defined by physical locations.</a:t>
            </a:r>
            <a:endParaRPr lang="en-AU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696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 of Focal Objects</a:t>
            </a: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01670" y="1789816"/>
            <a:ext cx="7239000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Synthesizing seemingly non-matching characteristics of different objects into something new</a:t>
            </a:r>
            <a:endParaRPr lang="en-AU" dirty="0"/>
          </a:p>
          <a:p>
            <a:pPr lvl="1"/>
            <a:r>
              <a:rPr lang="en-AU" dirty="0"/>
              <a:t>Combine existing objects to create something entirely new.</a:t>
            </a:r>
            <a:endParaRPr lang="en-AU" dirty="0"/>
          </a:p>
          <a:p>
            <a:pPr>
              <a:buNone/>
            </a:pPr>
            <a:endParaRPr lang="en-AU" sz="1600" dirty="0"/>
          </a:p>
          <a:p>
            <a:pPr>
              <a:buNone/>
            </a:pPr>
            <a:r>
              <a:rPr lang="en-AU" dirty="0"/>
              <a:t>IT Examples:</a:t>
            </a:r>
            <a:endParaRPr lang="en-AU" dirty="0"/>
          </a:p>
          <a:p>
            <a:pPr>
              <a:tabLst>
                <a:tab pos="2784475" algn="l"/>
              </a:tabLst>
            </a:pPr>
            <a:r>
              <a:rPr lang="en-AU" dirty="0"/>
              <a:t>Television	Internet</a:t>
            </a:r>
            <a:endParaRPr lang="en-US" dirty="0"/>
          </a:p>
          <a:p>
            <a:pPr>
              <a:lnSpc>
                <a:spcPct val="90000"/>
              </a:lnSpc>
              <a:tabLst>
                <a:tab pos="2784475" algn="l"/>
              </a:tabLst>
            </a:pPr>
            <a:r>
              <a:rPr lang="en-US" dirty="0"/>
              <a:t>Mobile phone	Internet</a:t>
            </a:r>
            <a:endParaRPr lang="en-US" dirty="0"/>
          </a:p>
          <a:p>
            <a:pPr>
              <a:lnSpc>
                <a:spcPct val="90000"/>
              </a:lnSpc>
              <a:tabLst>
                <a:tab pos="2784475" algn="l"/>
              </a:tabLst>
            </a:pPr>
            <a:r>
              <a:rPr lang="en-US" dirty="0"/>
              <a:t>Car	Computer</a:t>
            </a:r>
            <a:endParaRPr lang="en-US" dirty="0"/>
          </a:p>
          <a:p>
            <a:pPr>
              <a:lnSpc>
                <a:spcPct val="90000"/>
              </a:lnSpc>
              <a:tabLst>
                <a:tab pos="2784475" algn="l"/>
              </a:tabLst>
            </a:pPr>
            <a:r>
              <a:rPr lang="en-US" dirty="0"/>
              <a:t>Computer	Mobile phone</a:t>
            </a:r>
            <a:endParaRPr lang="en-US" dirty="0"/>
          </a:p>
        </p:txBody>
      </p:sp>
      <p:pic>
        <p:nvPicPr>
          <p:cNvPr id="11266" name="Picture 2" descr="http://bi.dpc.nsw.gov.au/assets/Behavioural-Insights/images/blog/Mobile-phones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64" y="3733800"/>
            <a:ext cx="2511425" cy="15068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277552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Morphological Analysis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595450" y="1764796"/>
            <a:ext cx="7239000" cy="4525963"/>
          </a:xfrm>
        </p:spPr>
        <p:txBody>
          <a:bodyPr>
            <a:normAutofit/>
          </a:bodyPr>
          <a:lstStyle/>
          <a:p>
            <a:r>
              <a:rPr lang="en-AU" dirty="0"/>
              <a:t>For an entire system:</a:t>
            </a:r>
            <a:endParaRPr lang="en-AU" dirty="0"/>
          </a:p>
          <a:p>
            <a:pPr lvl="1"/>
            <a:r>
              <a:rPr lang="en-AU" dirty="0"/>
              <a:t>Analyse outputs and interactions</a:t>
            </a:r>
            <a:endParaRPr lang="en-AU" dirty="0"/>
          </a:p>
          <a:p>
            <a:pPr lvl="1"/>
            <a:r>
              <a:rPr lang="en-AU" dirty="0"/>
              <a:t>Work backwards from outputs </a:t>
            </a:r>
            <a:br>
              <a:rPr lang="en-AU" dirty="0"/>
            </a:br>
            <a:r>
              <a:rPr lang="en-AU" dirty="0"/>
              <a:t>towards the system internals</a:t>
            </a:r>
            <a:endParaRPr lang="en-AU" dirty="0"/>
          </a:p>
          <a:p>
            <a:r>
              <a:rPr lang="en-AU" sz="2800" dirty="0"/>
              <a:t>Popular when you know very little about a system but you know the outputs/inputs.</a:t>
            </a:r>
            <a:endParaRPr lang="en-AU" sz="2800" dirty="0"/>
          </a:p>
          <a:p>
            <a:pPr>
              <a:buNone/>
            </a:pPr>
            <a:endParaRPr lang="en-AU" sz="16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010400" y="2819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Reduction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46135"/>
            <a:ext cx="7239000" cy="4525963"/>
          </a:xfrm>
        </p:spPr>
        <p:txBody>
          <a:bodyPr/>
          <a:lstStyle/>
          <a:p>
            <a:r>
              <a:rPr lang="en-AU" dirty="0"/>
              <a:t>Transform a problem into another problem for which solutions exist</a:t>
            </a:r>
            <a:endParaRPr lang="en-AU" dirty="0"/>
          </a:p>
          <a:p>
            <a:pPr>
              <a:buNone/>
            </a:pPr>
            <a:endParaRPr lang="en-AU" sz="1600" dirty="0"/>
          </a:p>
          <a:p>
            <a:pPr>
              <a:buNone/>
            </a:pPr>
            <a:r>
              <a:rPr lang="en-AU" dirty="0"/>
              <a:t>Example 1: At 9am, 10am, 11am and 12pm; what is the number of cars within car park #3 at the campus?</a:t>
            </a:r>
            <a:endParaRPr lang="en-AU" dirty="0"/>
          </a:p>
          <a:p>
            <a:r>
              <a:rPr lang="en-AU" dirty="0"/>
              <a:t>How would you do it?</a:t>
            </a:r>
            <a:endParaRPr lang="en-AU" dirty="0"/>
          </a:p>
          <a:p>
            <a:r>
              <a:rPr lang="en-AU" b="1" dirty="0">
                <a:solidFill>
                  <a:srgbClr val="0070C0"/>
                </a:solidFill>
              </a:rPr>
              <a:t>We could quickly run around counting each car at each hour. But the car park is large, and cars are arriving and leaving.</a:t>
            </a:r>
            <a:endParaRPr lang="en-AU" b="1" dirty="0">
              <a:solidFill>
                <a:srgbClr val="0070C0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36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41475"/>
            <a:ext cx="7940660" cy="763525"/>
          </a:xfrm>
        </p:spPr>
        <p:txBody>
          <a:bodyPr/>
          <a:lstStyle/>
          <a:p>
            <a:r>
              <a:rPr lang="en-AU" dirty="0"/>
              <a:t>Reduction…continued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7467600" cy="4876800"/>
          </a:xfrm>
        </p:spPr>
        <p:txBody>
          <a:bodyPr/>
          <a:lstStyle/>
          <a:p>
            <a:r>
              <a:rPr lang="en-AU" b="1" dirty="0">
                <a:solidFill>
                  <a:srgbClr val="0070C0"/>
                </a:solidFill>
              </a:rPr>
              <a:t>We could have several people running around and counting (but similar problem).</a:t>
            </a:r>
            <a:endParaRPr lang="en-AU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We could take aerial photographs; and later count car images.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We could have people at each entry/exit counting cars that arrive and leave. (assume these people arrive early, say, when the car park is empty)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543800" y="3429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91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060580"/>
            <a:ext cx="3886200" cy="838200"/>
          </a:xfrm>
        </p:spPr>
        <p:txBody>
          <a:bodyPr/>
          <a:lstStyle/>
          <a:p>
            <a:r>
              <a:rPr lang="en-AU" dirty="0"/>
              <a:t>Abstraction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7239000" cy="4525963"/>
          </a:xfrm>
        </p:spPr>
        <p:txBody>
          <a:bodyPr/>
          <a:lstStyle/>
          <a:p>
            <a:r>
              <a:rPr lang="en-AU" dirty="0"/>
              <a:t>Solving the problem in a model of the system before applying it to the real system</a:t>
            </a:r>
            <a:endParaRPr lang="en-AU" dirty="0"/>
          </a:p>
          <a:p>
            <a:endParaRPr lang="en-AU" dirty="0"/>
          </a:p>
          <a:p>
            <a:pPr>
              <a:buNone/>
            </a:pPr>
            <a:r>
              <a:rPr lang="en-AU" dirty="0"/>
              <a:t>For Example: Optimising Airflow</a:t>
            </a:r>
            <a:endParaRPr lang="en-AU" dirty="0"/>
          </a:p>
          <a:p>
            <a:r>
              <a:rPr lang="en-AU" dirty="0"/>
              <a:t>Determining streamlines of a vehicle</a:t>
            </a:r>
            <a:br>
              <a:rPr lang="en-AU" dirty="0"/>
            </a:br>
            <a:r>
              <a:rPr lang="en-AU" dirty="0"/>
              <a:t>(car, boat, aircraft, etc.) by:</a:t>
            </a:r>
            <a:endParaRPr lang="en-AU" dirty="0"/>
          </a:p>
          <a:p>
            <a:pPr lvl="1"/>
            <a:r>
              <a:rPr lang="en-AU" dirty="0"/>
              <a:t>using a model in a wind tunnel</a:t>
            </a:r>
            <a:endParaRPr lang="en-AU" dirty="0"/>
          </a:p>
          <a:p>
            <a:pPr lvl="1"/>
            <a:r>
              <a:rPr lang="en-AU" dirty="0"/>
              <a:t>using a mathematical model</a:t>
            </a:r>
            <a:endParaRPr lang="en-AU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467600" y="3962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19713"/>
            <a:ext cx="7315200" cy="715962"/>
          </a:xfrm>
        </p:spPr>
        <p:txBody>
          <a:bodyPr/>
          <a:lstStyle/>
          <a:p>
            <a:r>
              <a:rPr lang="en-AU" dirty="0"/>
              <a:t>Reduction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62112"/>
            <a:ext cx="7239000" cy="4876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AU" dirty="0"/>
              <a:t>Example 2: What is the sum of the following numbers?</a:t>
            </a:r>
            <a:endParaRPr lang="en-AU" dirty="0"/>
          </a:p>
          <a:p>
            <a:pPr>
              <a:buNone/>
            </a:pPr>
            <a:r>
              <a:rPr lang="en-AU" dirty="0"/>
              <a:t>	1, 2, 3, 4, 5, 6, 7, 8</a:t>
            </a:r>
            <a:endParaRPr lang="en-AU" dirty="0"/>
          </a:p>
          <a:p>
            <a:r>
              <a:rPr lang="en-AU" b="1" dirty="0">
                <a:solidFill>
                  <a:srgbClr val="0070C0"/>
                </a:solidFill>
              </a:rPr>
              <a:t>We could spend some time adding all of these numbers by hand or typing these into a computer:</a:t>
            </a:r>
            <a:br>
              <a:rPr lang="en-AU" b="1" dirty="0">
                <a:solidFill>
                  <a:srgbClr val="0070C0"/>
                </a:solidFill>
              </a:rPr>
            </a:br>
            <a:br>
              <a:rPr lang="en-AU" b="1" dirty="0">
                <a:solidFill>
                  <a:srgbClr val="0070C0"/>
                </a:solidFill>
              </a:rPr>
            </a:br>
            <a:r>
              <a:rPr lang="en-AU" b="1" dirty="0">
                <a:solidFill>
                  <a:srgbClr val="0070C0"/>
                </a:solidFill>
              </a:rPr>
              <a:t>1 + 2 + 3 + 4 + 5 + 6 + 7 + 8</a:t>
            </a:r>
            <a:endParaRPr lang="en-AU" b="1" dirty="0">
              <a:solidFill>
                <a:srgbClr val="0070C0"/>
              </a:solidFill>
            </a:endParaRPr>
          </a:p>
          <a:p>
            <a:r>
              <a:rPr lang="en-AU" b="1" dirty="0">
                <a:solidFill>
                  <a:srgbClr val="0070C0"/>
                </a:solidFill>
              </a:rPr>
              <a:t>= 36</a:t>
            </a:r>
            <a:endParaRPr lang="en-AU" b="1" dirty="0">
              <a:solidFill>
                <a:srgbClr val="0070C0"/>
              </a:solidFill>
            </a:endParaRPr>
          </a:p>
          <a:p>
            <a:r>
              <a:rPr lang="en-AU" b="1" dirty="0">
                <a:solidFill>
                  <a:srgbClr val="0070C0"/>
                </a:solidFill>
              </a:rPr>
              <a:t>What happens if you have 1 million numbers?</a:t>
            </a:r>
            <a:endParaRPr lang="en-AU" b="1" dirty="0">
              <a:solidFill>
                <a:srgbClr val="0070C0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162800" y="3490912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255164" y="471011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2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11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84564" y="1143000"/>
            <a:ext cx="7940660" cy="763525"/>
          </a:xfrm>
        </p:spPr>
        <p:txBody>
          <a:bodyPr/>
          <a:lstStyle/>
          <a:p>
            <a:r>
              <a:rPr lang="en-AU" dirty="0"/>
              <a:t>Root Cause Analysis (RCA)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84564" y="1991178"/>
            <a:ext cx="7239000" cy="4525963"/>
          </a:xfrm>
        </p:spPr>
        <p:txBody>
          <a:bodyPr>
            <a:normAutofit fontScale="92500" lnSpcReduction="10000"/>
          </a:bodyPr>
          <a:lstStyle/>
          <a:p>
            <a:r>
              <a:rPr lang="en-AU" sz="2800" dirty="0"/>
              <a:t>Common with plane crash investigations or bugs in software</a:t>
            </a:r>
            <a:endParaRPr lang="en-AU" sz="2800" dirty="0"/>
          </a:p>
          <a:p>
            <a:r>
              <a:rPr lang="en-AU" sz="2800" dirty="0"/>
              <a:t>Eliminating the cause of the problem</a:t>
            </a:r>
            <a:endParaRPr lang="en-AU" sz="2800" dirty="0"/>
          </a:p>
          <a:p>
            <a:r>
              <a:rPr lang="en-AU" sz="2800" dirty="0"/>
              <a:t>Initially it’s a reactive method of </a:t>
            </a:r>
            <a:br>
              <a:rPr lang="en-AU" sz="2800" dirty="0"/>
            </a:br>
            <a:r>
              <a:rPr lang="en-AU" sz="2800" dirty="0"/>
              <a:t>problem detection and solving rather than in-depth analysis</a:t>
            </a:r>
            <a:endParaRPr lang="en-AU" sz="2800" dirty="0"/>
          </a:p>
          <a:p>
            <a:pPr lvl="1"/>
            <a:r>
              <a:rPr lang="en-AU" sz="2400" dirty="0"/>
              <a:t>This means that the analysis is done after an event has occurred. </a:t>
            </a:r>
            <a:r>
              <a:rPr lang="en-AU" sz="2400" dirty="0">
                <a:solidFill>
                  <a:srgbClr val="FF0000"/>
                </a:solidFill>
              </a:rPr>
              <a:t>(car accident analysis)</a:t>
            </a:r>
            <a:endParaRPr lang="en-AU" sz="2400" dirty="0">
              <a:solidFill>
                <a:srgbClr val="FF0000"/>
              </a:solidFill>
            </a:endParaRPr>
          </a:p>
          <a:p>
            <a:r>
              <a:rPr lang="en-AU" sz="2800" dirty="0"/>
              <a:t>By gaining expertise in RCA, it becomes a pro-active method.</a:t>
            </a:r>
            <a:endParaRPr lang="en-AU" sz="2800" dirty="0"/>
          </a:p>
          <a:p>
            <a:pPr lvl="1"/>
            <a:r>
              <a:rPr lang="en-AU" sz="2400" dirty="0"/>
              <a:t>This means that RCA is able to forecast the possibility of an event even before it could occur.</a:t>
            </a:r>
            <a:endParaRPr lang="en-AU" sz="24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05600" y="2819400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53149" y="3886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Root Cause Analysis (RCA)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46135"/>
            <a:ext cx="7696200" cy="4800600"/>
          </a:xfrm>
        </p:spPr>
        <p:txBody>
          <a:bodyPr/>
          <a:lstStyle/>
          <a:p>
            <a:pPr>
              <a:buNone/>
            </a:pPr>
            <a:r>
              <a:rPr lang="en-AU" dirty="0"/>
              <a:t>IT Example: Problems that exist in software (bugs)</a:t>
            </a:r>
            <a:endParaRPr lang="en-AU" dirty="0"/>
          </a:p>
          <a:p>
            <a:r>
              <a:rPr lang="en-AU" dirty="0"/>
              <a:t>Normally bugs:</a:t>
            </a:r>
            <a:endParaRPr lang="en-AU" dirty="0"/>
          </a:p>
          <a:p>
            <a:pPr lvl="1"/>
            <a:r>
              <a:rPr lang="en-AU" dirty="0"/>
              <a:t>appear during or after development</a:t>
            </a:r>
            <a:endParaRPr lang="en-AU" dirty="0"/>
          </a:p>
          <a:p>
            <a:pPr lvl="1"/>
            <a:r>
              <a:rPr lang="en-AU" dirty="0"/>
              <a:t>are identified after they appear</a:t>
            </a:r>
            <a:endParaRPr lang="en-AU" dirty="0"/>
          </a:p>
          <a:p>
            <a:r>
              <a:rPr lang="en-AU" dirty="0"/>
              <a:t>Expert programmers:</a:t>
            </a:r>
            <a:endParaRPr lang="en-AU" dirty="0"/>
          </a:p>
          <a:p>
            <a:pPr lvl="1"/>
            <a:r>
              <a:rPr lang="en-AU" dirty="0"/>
              <a:t>can foresee many potential situations where bugs are likely to occur</a:t>
            </a:r>
            <a:endParaRPr lang="en-AU" dirty="0"/>
          </a:p>
          <a:p>
            <a:pPr lvl="1"/>
            <a:r>
              <a:rPr lang="en-AU" dirty="0"/>
              <a:t>pay more attention when coding such situations to eliminate future bugs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553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Trial-and-error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64348" y="2012949"/>
            <a:ext cx="7239000" cy="4525963"/>
          </a:xfrm>
        </p:spPr>
        <p:txBody>
          <a:bodyPr>
            <a:normAutofit/>
          </a:bodyPr>
          <a:lstStyle/>
          <a:p>
            <a:r>
              <a:rPr lang="en-AU" dirty="0"/>
              <a:t>Test all possible solutions </a:t>
            </a:r>
            <a:br>
              <a:rPr lang="en-AU" dirty="0"/>
            </a:br>
            <a:r>
              <a:rPr lang="en-AU" dirty="0"/>
              <a:t>until the right one is found!</a:t>
            </a:r>
            <a:endParaRPr lang="en-AU" dirty="0"/>
          </a:p>
          <a:p>
            <a:r>
              <a:rPr lang="en-AU" dirty="0"/>
              <a:t>Slightly change a certain aspect and try again</a:t>
            </a:r>
            <a:endParaRPr lang="en-AU" dirty="0"/>
          </a:p>
          <a:p>
            <a:pPr>
              <a:buNone/>
            </a:pPr>
            <a:endParaRPr lang="en-AU" sz="1600" dirty="0"/>
          </a:p>
          <a:p>
            <a:pPr>
              <a:buNone/>
            </a:pPr>
            <a:r>
              <a:rPr lang="en-AU" dirty="0"/>
              <a:t>Example:</a:t>
            </a:r>
            <a:endParaRPr lang="en-AU" dirty="0"/>
          </a:p>
          <a:p>
            <a:r>
              <a:rPr lang="en-AU" sz="2800" dirty="0"/>
              <a:t>finding an appropriate melody to new lyrics</a:t>
            </a:r>
            <a:endParaRPr lang="en-AU" sz="2800" dirty="0"/>
          </a:p>
          <a:p>
            <a:r>
              <a:rPr lang="en-AU" sz="2800" dirty="0"/>
              <a:t>tuning or bending a guitar string to obtain a pitch</a:t>
            </a:r>
            <a:endParaRPr lang="en-US" sz="2800" dirty="0"/>
          </a:p>
          <a:p>
            <a:r>
              <a:rPr lang="en-US" sz="2800" dirty="0"/>
              <a:t>developing medications</a:t>
            </a:r>
            <a:endParaRPr lang="en-US" sz="28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038600"/>
            <a:ext cx="7932731" cy="19104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i="1" dirty="0">
                <a:solidFill>
                  <a:srgbClr val="659200"/>
                </a:solidFill>
                <a:latin typeface="+mj-lt"/>
                <a:ea typeface="+mj-ea"/>
                <a:cs typeface="+mj-cs"/>
              </a:rPr>
              <a:t>Thanks for reading, this little bit of reading will help to put you in the right mindset for week 1 and well prepared to tackle the next set of topics!</a:t>
            </a:r>
            <a:endParaRPr lang="en-AU" i="1" dirty="0">
              <a:solidFill>
                <a:srgbClr val="6592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05000"/>
            <a:ext cx="5597387" cy="1476375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850641"/>
            <a:ext cx="3962400" cy="838200"/>
          </a:xfrm>
        </p:spPr>
        <p:txBody>
          <a:bodyPr/>
          <a:lstStyle/>
          <a:p>
            <a:r>
              <a:rPr lang="en-AU" dirty="0"/>
              <a:t>Abstraction in use!</a:t>
            </a:r>
            <a:endParaRPr lang="en-US" dirty="0"/>
          </a:p>
        </p:txBody>
      </p:sp>
      <p:pic>
        <p:nvPicPr>
          <p:cNvPr id="6" name="Picture 4" descr="http://images.thecarconnection.com/lrg/mercedes-benz-wind-tunnel-climate-testing_100356457_l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6212681" cy="41417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4648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27450" y="914400"/>
            <a:ext cx="7315200" cy="795338"/>
          </a:xfrm>
        </p:spPr>
        <p:txBody>
          <a:bodyPr/>
          <a:lstStyle/>
          <a:p>
            <a:r>
              <a:rPr lang="en-AU" dirty="0"/>
              <a:t>Analogy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530560" y="1806325"/>
            <a:ext cx="7391400" cy="4525963"/>
          </a:xfrm>
        </p:spPr>
        <p:txBody>
          <a:bodyPr/>
          <a:lstStyle/>
          <a:p>
            <a:r>
              <a:rPr lang="en-AU" dirty="0"/>
              <a:t>Using a solution that solved a similar problem</a:t>
            </a:r>
            <a:endParaRPr lang="en-AU" dirty="0"/>
          </a:p>
          <a:p>
            <a:pPr>
              <a:buNone/>
            </a:pPr>
            <a:endParaRPr lang="en-AU" sz="1600" dirty="0"/>
          </a:p>
          <a:p>
            <a:pPr>
              <a:buNone/>
            </a:pPr>
            <a:r>
              <a:rPr lang="en-AU" dirty="0"/>
              <a:t>IT Example:</a:t>
            </a:r>
            <a:endParaRPr lang="en-AU" dirty="0"/>
          </a:p>
          <a:p>
            <a:r>
              <a:rPr lang="en-AU" dirty="0"/>
              <a:t>Creating a web site for company A could be based on an existing web site developed for a similar company B</a:t>
            </a:r>
            <a:endParaRPr lang="en-AU" dirty="0"/>
          </a:p>
          <a:p>
            <a:r>
              <a:rPr lang="en-AU" dirty="0"/>
              <a:t>Code reuse is very important in high level programming languages, especially object oriented (OO)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Page </a:t>
            </a:r>
            <a:fld id="{E14EBE8A-322D-416F-8548-C437B9B561E9}" type="slidenum">
              <a:rPr lang="en-AU" dirty="0" smtClean="0"/>
            </a:fld>
            <a:endParaRPr lang="en-AU" dirty="0"/>
          </a:p>
        </p:txBody>
      </p:sp>
      <p:pic>
        <p:nvPicPr>
          <p:cNvPr id="4098" name="Picture 2" descr="http://www.synergio.nl/media/39556/software_tools_logo_323x32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964" y="5181599"/>
            <a:ext cx="1563236" cy="15583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3840" y="2743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1294" y="1091142"/>
            <a:ext cx="7315200" cy="855133"/>
          </a:xfrm>
        </p:spPr>
        <p:txBody>
          <a:bodyPr/>
          <a:lstStyle/>
          <a:p>
            <a:r>
              <a:rPr lang="en-AU" dirty="0"/>
              <a:t>Brainstorming (</a:t>
            </a:r>
            <a:r>
              <a:rPr lang="en-AU" dirty="0">
                <a:hlinkClick r:id="rId1" tooltip="" action="ppaction://hlinkfile"/>
              </a:rPr>
              <a:t>video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53684"/>
            <a:ext cx="7239000" cy="4525963"/>
          </a:xfrm>
        </p:spPr>
        <p:txBody>
          <a:bodyPr/>
          <a:lstStyle/>
          <a:p>
            <a:r>
              <a:rPr lang="en-AU" dirty="0"/>
              <a:t>Especially among groups of people</a:t>
            </a:r>
            <a:endParaRPr lang="en-AU" dirty="0"/>
          </a:p>
          <a:p>
            <a:r>
              <a:rPr lang="en-AU" dirty="0"/>
              <a:t>Obtain many solutions or ideas, </a:t>
            </a:r>
            <a:br>
              <a:rPr lang="en-AU" dirty="0"/>
            </a:br>
            <a:r>
              <a:rPr lang="en-AU" dirty="0"/>
              <a:t>combine and develop these until an optimum is found!</a:t>
            </a:r>
            <a:endParaRPr lang="en-AU" dirty="0"/>
          </a:p>
          <a:p>
            <a:endParaRPr lang="en-AU" sz="1600" dirty="0"/>
          </a:p>
          <a:p>
            <a:pPr>
              <a:buNone/>
            </a:pPr>
            <a:r>
              <a:rPr lang="en-AU" dirty="0"/>
              <a:t>Example: Determining the content of this unit</a:t>
            </a:r>
            <a:endParaRPr lang="en-AU" dirty="0"/>
          </a:p>
          <a:p>
            <a:r>
              <a:rPr lang="en-AU" dirty="0"/>
              <a:t>Several IT staff had many meetings to propose and discuss their ideas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2" descr="http://innovationleadershipforum.org/wp-content/uploads/2015/02/brainstorm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7" y="228600"/>
            <a:ext cx="2587625" cy="1725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3054" y="355395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 altLang="en-US"/>
              <a:t>Brainstorming – SCAMPER</a:t>
            </a:r>
            <a:br>
              <a:rPr lang="en-AU" altLang="en-US"/>
            </a:br>
            <a:r>
              <a:rPr lang="en-AU" altLang="en-US" sz="2400"/>
              <a:t>Generating your individual ideas</a:t>
            </a:r>
            <a:endParaRPr lang="en-AU" altLang="en-US" sz="240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060575"/>
            <a:ext cx="8351837" cy="43640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altLang="en-US" sz="1800" b="1" dirty="0"/>
              <a:t>SCAMPER is based on the notion that everything new is a modification of something that already exists. </a:t>
            </a:r>
            <a:endParaRPr lang="en-AU" altLang="en-US" sz="1800" b="1" dirty="0"/>
          </a:p>
          <a:p>
            <a:pPr eaLnBrk="1" hangingPunct="1">
              <a:lnSpc>
                <a:spcPct val="80000"/>
              </a:lnSpc>
            </a:pPr>
            <a:endParaRPr lang="en-AU" altLang="en-US" sz="1800" b="1" dirty="0"/>
          </a:p>
          <a:p>
            <a:pPr eaLnBrk="1" hangingPunct="1">
              <a:lnSpc>
                <a:spcPct val="80000"/>
              </a:lnSpc>
            </a:pPr>
            <a:r>
              <a:rPr lang="en-AU" altLang="en-US" sz="1800" dirty="0"/>
              <a:t>Each letter in the acronym represents a different way you can play with the characteristics of what is challenging you to trigger new ideas:</a:t>
            </a:r>
            <a:endParaRPr lang="en-AU" altLang="en-US" sz="1800" dirty="0"/>
          </a:p>
          <a:p>
            <a:pPr eaLnBrk="1" hangingPunct="1">
              <a:lnSpc>
                <a:spcPct val="80000"/>
              </a:lnSpc>
            </a:pPr>
            <a:endParaRPr lang="en-AU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AU" altLang="en-US" sz="1800" b="1" dirty="0"/>
              <a:t>     S (Substitute): </a:t>
            </a:r>
            <a:r>
              <a:rPr lang="en-AU" altLang="en-US" sz="1800" dirty="0"/>
              <a:t>"</a:t>
            </a:r>
            <a:r>
              <a:rPr lang="en-AU" altLang="en-US" sz="1600" dirty="0"/>
              <a:t>Can I replace or change any parts?”</a:t>
            </a:r>
            <a:endParaRPr lang="en-AU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AU" altLang="en-US" sz="1800" dirty="0"/>
              <a:t>     </a:t>
            </a:r>
            <a:r>
              <a:rPr lang="en-AU" altLang="en-US" sz="1800" b="1" dirty="0"/>
              <a:t>C (Combine): </a:t>
            </a:r>
            <a:r>
              <a:rPr lang="en-AU" altLang="en-US" sz="1800" dirty="0"/>
              <a:t>"</a:t>
            </a:r>
            <a:r>
              <a:rPr lang="en-AU" altLang="en-US" sz="1600" dirty="0"/>
              <a:t>What can be combined to maximize the number of uses?</a:t>
            </a:r>
            <a:r>
              <a:rPr lang="en-AU" altLang="en-US" sz="1800" dirty="0"/>
              <a:t>"</a:t>
            </a:r>
            <a:endParaRPr lang="en-AU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AU" altLang="en-US" sz="1800" dirty="0"/>
              <a:t>     </a:t>
            </a:r>
            <a:r>
              <a:rPr lang="en-AU" altLang="en-US" sz="1800" b="1" dirty="0"/>
              <a:t>A (Adapt): </a:t>
            </a:r>
            <a:r>
              <a:rPr lang="en-AU" altLang="en-US" sz="1800" dirty="0"/>
              <a:t>"</a:t>
            </a:r>
            <a:r>
              <a:rPr lang="en-AU" altLang="en-US" sz="1600" dirty="0"/>
              <a:t>Is there something similar to it, but in a different context?</a:t>
            </a:r>
            <a:r>
              <a:rPr lang="en-AU" altLang="en-US" sz="1800" dirty="0"/>
              <a:t>"</a:t>
            </a:r>
            <a:endParaRPr lang="en-AU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AU" altLang="en-US" sz="1800" dirty="0"/>
              <a:t>     </a:t>
            </a:r>
            <a:r>
              <a:rPr lang="en-AU" altLang="en-US" sz="1800" b="1" dirty="0"/>
              <a:t>M (Magnify): </a:t>
            </a:r>
            <a:r>
              <a:rPr lang="en-AU" altLang="en-US" sz="1800" dirty="0"/>
              <a:t>"</a:t>
            </a:r>
            <a:r>
              <a:rPr lang="en-AU" altLang="en-US" sz="1600" dirty="0"/>
              <a:t>Can I add extra features or somehow add extra value?</a:t>
            </a:r>
            <a:r>
              <a:rPr lang="en-AU" altLang="en-US" sz="1800" dirty="0"/>
              <a:t>"</a:t>
            </a:r>
            <a:endParaRPr lang="en-AU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AU" altLang="en-US" sz="1800" dirty="0"/>
              <a:t>     </a:t>
            </a:r>
            <a:r>
              <a:rPr lang="en-AU" altLang="en-US" sz="1800" b="1" dirty="0"/>
              <a:t>P (Put to Other Uses): </a:t>
            </a:r>
            <a:r>
              <a:rPr lang="en-AU" altLang="en-US" sz="1800" dirty="0"/>
              <a:t>"</a:t>
            </a:r>
            <a:r>
              <a:rPr lang="en-AU" altLang="en-US" sz="1600" dirty="0"/>
              <a:t>Can I use this idea in other markets or industries?</a:t>
            </a:r>
            <a:r>
              <a:rPr lang="en-AU" altLang="en-US" sz="1800" dirty="0"/>
              <a:t>"</a:t>
            </a:r>
            <a:endParaRPr lang="en-AU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AU" altLang="en-US" sz="1800" dirty="0"/>
              <a:t>     </a:t>
            </a:r>
            <a:r>
              <a:rPr lang="en-AU" altLang="en-US" sz="1800" b="1" dirty="0"/>
              <a:t>E (Eliminate): </a:t>
            </a:r>
            <a:r>
              <a:rPr lang="en-AU" altLang="en-US" sz="1800" dirty="0"/>
              <a:t>"</a:t>
            </a:r>
            <a:r>
              <a:rPr lang="en-AU" altLang="en-US" sz="1600" dirty="0"/>
              <a:t>What feature can I understate or omit?</a:t>
            </a:r>
            <a:r>
              <a:rPr lang="en-AU" altLang="en-US" sz="1800" dirty="0"/>
              <a:t>"</a:t>
            </a:r>
            <a:endParaRPr lang="en-AU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AU" altLang="en-US" sz="1800" dirty="0"/>
              <a:t>     </a:t>
            </a:r>
            <a:r>
              <a:rPr lang="en-AU" altLang="en-US" sz="1800" b="1" dirty="0"/>
              <a:t>R (Rearrange): </a:t>
            </a:r>
            <a:r>
              <a:rPr lang="en-AU" altLang="en-US" sz="1800" dirty="0"/>
              <a:t>"</a:t>
            </a:r>
            <a:r>
              <a:rPr lang="en-AU" altLang="en-US" sz="1600" dirty="0"/>
              <a:t>Are there other patterns, layouts or sequences I can use?</a:t>
            </a:r>
            <a:r>
              <a:rPr lang="en-AU" altLang="en-US" sz="1800" dirty="0"/>
              <a:t>"</a:t>
            </a:r>
            <a:endParaRPr lang="en-AU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AU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AU" altLang="en-US" sz="1800" dirty="0"/>
              <a:t>See SCAMPER Primer in Lecture Notes on UTSOnline</a:t>
            </a:r>
            <a:endParaRPr lang="en-AU" altLang="en-US" sz="18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315200" y="3276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Gap Analysis</a:t>
            </a:r>
            <a:endParaRPr lang="en-AU" alt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Review your concept/solution screening matrix. Identify where the reference solution is better than your solution candidate. 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Discuss and decide where enhancements are necessary to be competitive – be selective by focusing directly on being competitive. 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Pose the question - can your product/solution be more competitive by combining successful concepts/solutions from your candidate product and the reference product/idea?  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AU" altLang="en-US" sz="24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53400" y="510875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Refinement</a:t>
            </a:r>
            <a:endParaRPr lang="en-AU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en-US" sz="2800" dirty="0"/>
              <a:t>For each item identified in the previous step, </a:t>
            </a:r>
            <a:r>
              <a:rPr lang="en-US" altLang="en-US" sz="2800" b="1" dirty="0"/>
              <a:t>brainstorm</a:t>
            </a:r>
            <a:r>
              <a:rPr lang="en-US" altLang="en-US" sz="2800" dirty="0"/>
              <a:t> the enhancements to your concept candidate to make it competitive against the reference product/idea. </a:t>
            </a:r>
            <a:endParaRPr lang="en-US" altLang="en-US" sz="2800" dirty="0"/>
          </a:p>
          <a:p>
            <a:pPr marL="609600" indent="-609600" eaLnBrk="1" hangingPunct="1"/>
            <a:r>
              <a:rPr lang="en-US" altLang="en-US" sz="2800" dirty="0"/>
              <a:t>Record </a:t>
            </a:r>
            <a:r>
              <a:rPr lang="en-US" altLang="en-US" sz="2800" i="1" dirty="0"/>
              <a:t>why</a:t>
            </a:r>
            <a:r>
              <a:rPr lang="en-US" altLang="en-US" sz="2800" dirty="0"/>
              <a:t> these enhancement makes </a:t>
            </a:r>
            <a:br>
              <a:rPr lang="en-US" altLang="en-US" sz="2800" dirty="0"/>
            </a:br>
            <a:r>
              <a:rPr lang="en-US" altLang="en-US" sz="2800" dirty="0"/>
              <a:t>your product/idea more competitive </a:t>
            </a:r>
            <a:br>
              <a:rPr lang="en-US" altLang="en-US" sz="2800" dirty="0"/>
            </a:br>
            <a:r>
              <a:rPr lang="en-US" altLang="en-US" sz="2800" dirty="0"/>
              <a:t>(these are additional Design Goals). </a:t>
            </a:r>
            <a:endParaRPr lang="en-AU" altLang="en-US" sz="28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467600" y="337234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23924"/>
            <a:ext cx="7940660" cy="763525"/>
          </a:xfrm>
        </p:spPr>
        <p:txBody>
          <a:bodyPr/>
          <a:lstStyle/>
          <a:p>
            <a:r>
              <a:rPr lang="en-AU" dirty="0"/>
              <a:t>Divide and Conquer (</a:t>
            </a:r>
            <a:r>
              <a:rPr lang="en-AU" dirty="0">
                <a:hlinkClick r:id="rId1" tooltip="" action="ppaction://hlinkfile"/>
              </a:rPr>
              <a:t>video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87449"/>
            <a:ext cx="7239000" cy="4557776"/>
          </a:xfrm>
        </p:spPr>
        <p:txBody>
          <a:bodyPr/>
          <a:lstStyle/>
          <a:p>
            <a:r>
              <a:rPr lang="en-AU" dirty="0"/>
              <a:t>Breaking down a large and complex problem into smaller, solvable and manageable sub-problems.</a:t>
            </a:r>
            <a:endParaRPr lang="en-AU" dirty="0"/>
          </a:p>
          <a:p>
            <a:r>
              <a:rPr lang="en-AU" dirty="0"/>
              <a:t>Combine the solutions of all sub-problems to form one solution to the original problem.</a:t>
            </a:r>
            <a:endParaRPr lang="en-AU" dirty="0"/>
          </a:p>
        </p:txBody>
      </p:sp>
      <p:sp>
        <p:nvSpPr>
          <p:cNvPr id="2" name="Rounded Rectangular Callout 1"/>
          <p:cNvSpPr/>
          <p:nvPr/>
        </p:nvSpPr>
        <p:spPr>
          <a:xfrm>
            <a:off x="4787900" y="4335462"/>
            <a:ext cx="2374900" cy="1227137"/>
          </a:xfrm>
          <a:prstGeom prst="wedgeRoundRectCallout">
            <a:avLst>
              <a:gd name="adj1" fmla="val -89825"/>
              <a:gd name="adj2" fmla="val -14087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Julius Caesar used a divide and conquer strategy to subdue the Celtic tribes!</a:t>
            </a:r>
            <a:endParaRPr lang="en-AU" dirty="0"/>
          </a:p>
        </p:txBody>
      </p:sp>
      <p:pic>
        <p:nvPicPr>
          <p:cNvPr id="3" name="Picture 2" descr="http://theweddingtiara.com/wp-content/uploads/2010/12/Julius_Caesar_Coustou_Louvre_MR17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91000"/>
            <a:ext cx="2145455" cy="24225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9412" y="287712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7036</Words>
  <Application>WPS 演示</Application>
  <PresentationFormat>On-screen Show (4:3)</PresentationFormat>
  <Paragraphs>208</Paragraphs>
  <Slides>24</Slides>
  <Notes>20</Notes>
  <HiddenSlides>0</HiddenSlides>
  <MMClips>27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Verdana</vt:lpstr>
      <vt:lpstr>Arial Narrow</vt:lpstr>
      <vt:lpstr>Tahoma</vt:lpstr>
      <vt:lpstr>Calibri</vt:lpstr>
      <vt:lpstr>Times New Roman</vt:lpstr>
      <vt:lpstr>微软雅黑</vt:lpstr>
      <vt:lpstr>Arial Unicode MS</vt:lpstr>
      <vt:lpstr>Theme1</vt:lpstr>
      <vt:lpstr>Thinking Technology And Design</vt:lpstr>
      <vt:lpstr>Abstraction</vt:lpstr>
      <vt:lpstr>Abstraction in use!</vt:lpstr>
      <vt:lpstr>Analogy</vt:lpstr>
      <vt:lpstr>Brainstorming (video)</vt:lpstr>
      <vt:lpstr>Brainstorming – SCAMPER Generating your individual ideas</vt:lpstr>
      <vt:lpstr>Gap Analysis</vt:lpstr>
      <vt:lpstr>Refinement</vt:lpstr>
      <vt:lpstr>Divide and Conquer (video)</vt:lpstr>
      <vt:lpstr>PowerPoint 演示文稿</vt:lpstr>
      <vt:lpstr>Divide and Conquer</vt:lpstr>
      <vt:lpstr>Hypothesis Testing</vt:lpstr>
      <vt:lpstr>Software example</vt:lpstr>
      <vt:lpstr>Means-ends Analysis (video)</vt:lpstr>
      <vt:lpstr>Means-ends Analysis</vt:lpstr>
      <vt:lpstr>Method of Focal Objects</vt:lpstr>
      <vt:lpstr>Morphological Analysis</vt:lpstr>
      <vt:lpstr>Reduction</vt:lpstr>
      <vt:lpstr>Reduction…continued</vt:lpstr>
      <vt:lpstr>Reduction</vt:lpstr>
      <vt:lpstr>Root Cause Analysis (RCA)</vt:lpstr>
      <vt:lpstr>Root Cause Analysis (RCA)</vt:lpstr>
      <vt:lpstr>Trial-and-error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Credibility</dc:title>
  <dc:creator>Robert Alan Dew</dc:creator>
  <cp:lastModifiedBy>Apple</cp:lastModifiedBy>
  <cp:revision>144</cp:revision>
  <cp:lastPrinted>2014-02-21T03:13:00Z</cp:lastPrinted>
  <dcterms:created xsi:type="dcterms:W3CDTF">2009-04-01T11:58:00Z</dcterms:created>
  <dcterms:modified xsi:type="dcterms:W3CDTF">2020-04-26T01:19:16Z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